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  <p:sldId id="277" r:id="rId6"/>
    <p:sldId id="281" r:id="rId7"/>
    <p:sldId id="276" r:id="rId8"/>
    <p:sldId id="257" r:id="rId9"/>
    <p:sldId id="264" r:id="rId10"/>
    <p:sldId id="278" r:id="rId11"/>
    <p:sldId id="279" r:id="rId12"/>
    <p:sldId id="280" r:id="rId13"/>
    <p:sldId id="263" r:id="rId14"/>
    <p:sldId id="282" r:id="rId15"/>
    <p:sldId id="284" r:id="rId16"/>
    <p:sldId id="285" r:id="rId17"/>
    <p:sldId id="286" r:id="rId18"/>
    <p:sldId id="258" r:id="rId1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ção sem Título" id="{318E54D7-3CD5-4412-957D-E19EF19C1C18}">
          <p14:sldIdLst>
            <p14:sldId id="256"/>
            <p14:sldId id="273"/>
            <p14:sldId id="274"/>
            <p14:sldId id="275"/>
            <p14:sldId id="277"/>
            <p14:sldId id="281"/>
            <p14:sldId id="276"/>
            <p14:sldId id="257"/>
            <p14:sldId id="264"/>
            <p14:sldId id="278"/>
            <p14:sldId id="279"/>
            <p14:sldId id="280"/>
            <p14:sldId id="263"/>
            <p14:sldId id="282"/>
            <p14:sldId id="284"/>
            <p14:sldId id="285"/>
            <p14:sldId id="286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7500"/>
    <a:srgbClr val="FF7600"/>
    <a:srgbClr val="FF86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AE96D3-A651-4CA9-9FA9-C1A9CA46BC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F234CF3-83E9-42AF-8C9B-E0D4865A95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A17A9BB-1DD8-4111-AE64-2E4E5FFC54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D2C0-8145-424E-9A68-FFA828A4C6D9}" type="datetimeFigureOut">
              <a:rPr lang="pt-BR" smtClean="0"/>
              <a:t>26/06/2019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E53013B-965B-4E7A-A6CD-70C7F9082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5761E7-2B0B-412F-94B6-8C3EFFABD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F4309-480D-419F-A434-C32E94C49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93641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8F97CB-5CB7-445F-9DF5-B771EAA41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D9AA362-FDD3-48E1-8746-3F40C6D2A6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C4A319F-6496-4B31-92CB-95134A5A0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D2C0-8145-424E-9A68-FFA828A4C6D9}" type="datetimeFigureOut">
              <a:rPr lang="pt-BR" smtClean="0"/>
              <a:t>26/06/2019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1D599F9-EC7C-4475-B33D-5D41C3E0B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9B1F63B-5F3E-4BD7-992A-731BE799E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F4309-480D-419F-A434-C32E94C49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8013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F87D8A0-76E1-43D6-86D9-7624E2EAC0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E846E9D-3840-4C40-9E21-B89D957D3D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75B0B64-9324-4D83-BB92-4E6692324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D2C0-8145-424E-9A68-FFA828A4C6D9}" type="datetimeFigureOut">
              <a:rPr lang="pt-BR" smtClean="0"/>
              <a:t>26/06/2019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5CA0C7A-CF94-4B51-ACC2-CA320DB3E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DEDF1B4-3776-4D00-8229-954A2715C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F4309-480D-419F-A434-C32E94C49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27938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F906DF-30EA-4FCA-A960-E72CF20B4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D193BBC-A478-404C-BA32-7D1423065F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3088CEA-2DD6-4BEC-A890-BEBE80C67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D2C0-8145-424E-9A68-FFA828A4C6D9}" type="datetimeFigureOut">
              <a:rPr lang="pt-BR" smtClean="0"/>
              <a:t>26/06/2019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7575597-F5FE-422D-87EB-366DD320C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840254A-69AC-4051-8FBE-8E75F56D7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F4309-480D-419F-A434-C32E94C49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4693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0FDCD1-63FB-40EF-B233-148CF9F34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D778373-50F9-4047-96BE-61E8958757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2537E20-2C43-4A0D-9962-4B1C4E183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D2C0-8145-424E-9A68-FFA828A4C6D9}" type="datetimeFigureOut">
              <a:rPr lang="pt-BR" smtClean="0"/>
              <a:t>26/06/2019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3DE7C65-68EB-4D00-A42E-7AA3B9A94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2FC2123-76C7-47CD-9F36-8EF9B7CF1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F4309-480D-419F-A434-C32E94C49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27230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4D46E9-AEB6-4071-BAF0-645C7FA430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BE35DE4-BC19-47C9-8A7B-5A71E8093F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F42090D-2460-4083-9CBD-8C4E4DABAC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A1F6B10-0878-4AEC-A36A-603433001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D2C0-8145-424E-9A68-FFA828A4C6D9}" type="datetimeFigureOut">
              <a:rPr lang="pt-BR" smtClean="0"/>
              <a:t>26/06/2019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F8481AD-DCE2-4F26-9E29-94E9D8A7D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D8CE5B2-0CF4-41CE-9E45-909C063C6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F4309-480D-419F-A434-C32E94C49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2443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9882E5-A27A-4D7A-8474-B4C4A9DFE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87362FA-0BED-49D9-B398-DB6D549401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0D7C75B-99A8-49AE-9F69-1AE9643484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0E73E15-A066-476F-B1B6-FA5A6924C6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F1DAB7B-8E3A-43D2-911D-BEADBB3F2D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2388EAE9-E6BC-4D97-87EB-593DB11A8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D2C0-8145-424E-9A68-FFA828A4C6D9}" type="datetimeFigureOut">
              <a:rPr lang="pt-BR" smtClean="0"/>
              <a:t>26/06/2019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F2A1BA27-0911-4EC2-B545-A774D1687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1DBF55F-C5CE-4DDD-A053-10CD66B7D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F4309-480D-419F-A434-C32E94C49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38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A576B8-B8C7-4721-8D31-B1E33AAB6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CCF9E232-2FC4-4378-B4DB-88BE57CEC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D2C0-8145-424E-9A68-FFA828A4C6D9}" type="datetimeFigureOut">
              <a:rPr lang="pt-BR" smtClean="0"/>
              <a:t>26/06/2019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7379B9B1-9214-4697-8DD0-FA4B3260E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31128A7D-ADA6-40EF-94E1-ADF487B2E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F4309-480D-419F-A434-C32E94C49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44554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71E1298-01B4-4C6C-9EAD-B484EF691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D2C0-8145-424E-9A68-FFA828A4C6D9}" type="datetimeFigureOut">
              <a:rPr lang="pt-BR" smtClean="0"/>
              <a:t>26/06/2019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5A4D363F-CF69-4316-89BF-07CC36DCA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896D40B-B5AE-46C8-A894-865E64B1F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F4309-480D-419F-A434-C32E94C49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8057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9E0B73-081A-4773-A1EA-17B063BC3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A6B6E5D-DBE0-4A12-A0F6-B504E9CB1D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18CBD8D-3EC5-4963-8CC2-458F2608D8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D59C6B2-2740-4878-BD1A-8A1F5D296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D2C0-8145-424E-9A68-FFA828A4C6D9}" type="datetimeFigureOut">
              <a:rPr lang="pt-BR" smtClean="0"/>
              <a:t>26/06/2019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C4EA5F6-D77F-46ED-9478-0E7F863ED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EF2C32D-322F-4C4C-AE0B-555793065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F4309-480D-419F-A434-C32E94C49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7388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EF288E-5291-440A-B050-341ABB1F0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90F34C9-8136-4627-93AA-90A9DDD19D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78DF373-AAA4-4B21-8D1B-65680A2FC6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3BF0ED4-48EE-424A-849C-B6C62C2DA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D2C0-8145-424E-9A68-FFA828A4C6D9}" type="datetimeFigureOut">
              <a:rPr lang="pt-BR" smtClean="0"/>
              <a:t>26/06/2019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B03D770-1A7F-4176-A47B-FC4AB5E0D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F33D070-1CAC-46AA-B7DA-4AD6D8DE9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F4309-480D-419F-A434-C32E94C49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98445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E180C2D-3418-435C-8057-A9ABD9C0B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0E80356-908D-456E-94A1-E5EE487DA9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641CBB2-9B31-4F96-A827-265C504023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CD2C0-8145-424E-9A68-FFA828A4C6D9}" type="datetimeFigureOut">
              <a:rPr lang="pt-BR" smtClean="0"/>
              <a:t>26/06/2019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902A005-7216-41C6-831D-4FCF986E78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C4AF45D-991F-47F9-9AE4-5C39C96098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DF4309-480D-419F-A434-C32E94C49F5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7197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ebracis.com.br/blog/o-que-voce-precisa-para-ser-um-grande-lider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ebracis.com.br/blog/o-que-voce-precisa-para-ser-um-grande-lider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ítulo 4"/>
          <p:cNvSpPr>
            <a:spLocks noGrp="1"/>
          </p:cNvSpPr>
          <p:nvPr>
            <p:ph type="ctrTitle"/>
          </p:nvPr>
        </p:nvSpPr>
        <p:spPr>
          <a:xfrm>
            <a:off x="1409584" y="1926428"/>
            <a:ext cx="9230787" cy="360882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7200" spc="300" dirty="0">
                <a:latin typeface="Arial Black" panose="020B0A04020102020204" pitchFamily="34" charset="0"/>
              </a:rPr>
              <a:t>LÍDERES</a:t>
            </a:r>
            <a:r>
              <a:rPr lang="pt-BR" sz="7200" spc="300" dirty="0">
                <a:solidFill>
                  <a:schemeClr val="bg1"/>
                </a:solidFill>
                <a:latin typeface="Arial Black" panose="020B0A04020102020204" pitchFamily="34" charset="0"/>
              </a:rPr>
              <a:t> de uma  igreja </a:t>
            </a:r>
            <a:r>
              <a:rPr lang="pt-BR" sz="7200" spc="300" dirty="0">
                <a:latin typeface="Arial Black" panose="020B0A04020102020204" pitchFamily="34" charset="0"/>
              </a:rPr>
              <a:t>CRIATIVA </a:t>
            </a:r>
            <a:br>
              <a:rPr lang="pt-BR" sz="7200" spc="30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endParaRPr lang="pt-BR" sz="7200" spc="3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335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8353BE-832F-40C1-9BB1-5B9AD5AA9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179" y="2541233"/>
            <a:ext cx="10515600" cy="3429000"/>
          </a:xfrm>
        </p:spPr>
        <p:txBody>
          <a:bodyPr>
            <a:normAutofit fontScale="90000"/>
          </a:bodyPr>
          <a:lstStyle/>
          <a:p>
            <a:pPr algn="ctr"/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73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DIRETRIZES:</a:t>
            </a: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ORAÇÃO</a:t>
            </a:r>
            <a:br>
              <a:rPr lang="pt-BR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IDENTIDADE</a:t>
            </a:r>
            <a:br>
              <a:rPr lang="pt-BR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INSPIRAÇÃO</a:t>
            </a:r>
            <a:br>
              <a:rPr lang="pt-BR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REFERÊNCIA</a:t>
            </a:r>
            <a:br>
              <a:rPr lang="pt-BR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pt-B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674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8353BE-832F-40C1-9BB1-5B9AD5AA9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179" y="2541233"/>
            <a:ext cx="10515600" cy="3429000"/>
          </a:xfrm>
        </p:spPr>
        <p:txBody>
          <a:bodyPr>
            <a:normAutofit fontScale="90000"/>
          </a:bodyPr>
          <a:lstStyle/>
          <a:p>
            <a:pPr algn="ctr"/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73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FATORES:</a:t>
            </a: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BELEZA/ESTÉTICA</a:t>
            </a:r>
            <a:b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PAIXÃO</a:t>
            </a:r>
            <a:b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EXCELÊNCIA</a:t>
            </a:r>
            <a:b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pt-B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3574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868F6E47-F8FF-4EE0-93A9-4CE11BBDECB5}"/>
              </a:ext>
            </a:extLst>
          </p:cNvPr>
          <p:cNvSpPr txBox="1">
            <a:spLocks/>
          </p:cNvSpPr>
          <p:nvPr/>
        </p:nvSpPr>
        <p:spPr>
          <a:xfrm>
            <a:off x="483094" y="1866529"/>
            <a:ext cx="10515600" cy="45697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70000"/>
              </a:lnSpc>
            </a:pP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2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QUAL A IMPORTÂNCIA DA COMUNICAÇÃO E DE SER UM AGENTE DE INFLUÊNCIA?</a:t>
            </a:r>
            <a:br>
              <a:rPr lang="pt-BR" sz="2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pt-B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907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ítulo 6"/>
          <p:cNvSpPr>
            <a:spLocks noGrp="1"/>
          </p:cNvSpPr>
          <p:nvPr>
            <p:ph type="ctrTitle"/>
          </p:nvPr>
        </p:nvSpPr>
        <p:spPr>
          <a:xfrm>
            <a:off x="909289" y="625877"/>
            <a:ext cx="9930346" cy="71908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br>
              <a:rPr lang="pt-BR" sz="4400" b="1" spc="300" dirty="0">
                <a:solidFill>
                  <a:srgbClr val="FF7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4400" b="1" spc="300" dirty="0">
                <a:solidFill>
                  <a:srgbClr val="FF7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 importância da Comunicação</a:t>
            </a:r>
            <a:endParaRPr lang="pt-BR" sz="4400" b="1" spc="300" dirty="0">
              <a:solidFill>
                <a:srgbClr val="FF75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abic Typesetting" panose="03020402040406030203" pitchFamily="66" charset="-78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983399E-92E7-4767-9178-D021B70D89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WhatsApp Video 2019-06-01 at 00.22.46">
            <a:hlinkClick r:id="" action="ppaction://media"/>
            <a:extLst>
              <a:ext uri="{FF2B5EF4-FFF2-40B4-BE49-F238E27FC236}">
                <a16:creationId xmlns:a16="http://schemas.microsoft.com/office/drawing/2014/main" id="{1E80E4D8-7B29-4A4D-B6D4-BEF9753ED91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64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2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868F6E47-F8FF-4EE0-93A9-4CE11BBDECB5}"/>
              </a:ext>
            </a:extLst>
          </p:cNvPr>
          <p:cNvSpPr txBox="1">
            <a:spLocks/>
          </p:cNvSpPr>
          <p:nvPr/>
        </p:nvSpPr>
        <p:spPr>
          <a:xfrm>
            <a:off x="989121" y="2763174"/>
            <a:ext cx="10515600" cy="4569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70000"/>
              </a:lnSpc>
            </a:pPr>
            <a:br>
              <a:rPr lang="pt-BR" sz="5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5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COM QUEM DEVO TRABALHAR?</a:t>
            </a:r>
            <a:br>
              <a:rPr lang="pt-BR" sz="5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sz="5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sz="5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sz="5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pt-BR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8478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8353BE-832F-40C1-9BB1-5B9AD5AA9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179" y="2541233"/>
            <a:ext cx="10515600" cy="3429000"/>
          </a:xfrm>
        </p:spPr>
        <p:txBody>
          <a:bodyPr>
            <a:normAutofit fontScale="90000"/>
          </a:bodyPr>
          <a:lstStyle/>
          <a:p>
            <a:pPr algn="ctr"/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73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PALAVRAS DE ORDEM:</a:t>
            </a: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LEGADO</a:t>
            </a:r>
            <a:b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RESULTADOS</a:t>
            </a:r>
            <a:b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VALORIZAÇÃO</a:t>
            </a:r>
            <a:b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TREINAMENTO</a:t>
            </a:r>
            <a:b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pt-B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232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8353BE-832F-40C1-9BB1-5B9AD5AA9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913" y="3517777"/>
            <a:ext cx="10515600" cy="2163932"/>
          </a:xfrm>
        </p:spPr>
        <p:txBody>
          <a:bodyPr>
            <a:normAutofit fontScale="90000"/>
          </a:bodyPr>
          <a:lstStyle/>
          <a:p>
            <a:pPr algn="ctr"/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PROMOTORES DA VISÃO,</a:t>
            </a:r>
            <a:br>
              <a:rPr lang="pt-BR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AGENTES DO REINO!</a:t>
            </a:r>
            <a:br>
              <a:rPr lang="pt-BR" sz="6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sz="73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CHAMADO PARA TODOS ! </a:t>
            </a:r>
            <a:b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pt-B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4709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8353BE-832F-40C1-9BB1-5B9AD5AA9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44588"/>
            <a:ext cx="10515600" cy="3429000"/>
          </a:xfrm>
        </p:spPr>
        <p:txBody>
          <a:bodyPr>
            <a:normAutofit fontScale="90000"/>
          </a:bodyPr>
          <a:lstStyle/>
          <a:p>
            <a:pPr algn="ctr"/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sz="73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COMECE PEQUENO, SONHE GRANDE!</a:t>
            </a:r>
            <a:b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UTILIZE OS RECURSOS QUE TEM!</a:t>
            </a:r>
            <a:br>
              <a:rPr lang="pt-BR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pt-B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8853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74D4E822-898F-4F80-AB94-25EB9040BC78}"/>
              </a:ext>
            </a:extLst>
          </p:cNvPr>
          <p:cNvSpPr/>
          <p:nvPr/>
        </p:nvSpPr>
        <p:spPr>
          <a:xfrm>
            <a:off x="2355541" y="1880067"/>
            <a:ext cx="8128986" cy="595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3200" dirty="0">
                <a:solidFill>
                  <a:schemeClr val="bg1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comunicacao@ibatitude.com.br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CC161309-3B2B-40D3-9C83-6538220C4612}"/>
              </a:ext>
            </a:extLst>
          </p:cNvPr>
          <p:cNvSpPr/>
          <p:nvPr/>
        </p:nvSpPr>
        <p:spPr>
          <a:xfrm>
            <a:off x="4372252" y="4355810"/>
            <a:ext cx="3715305" cy="595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BR" sz="3200" dirty="0">
                <a:solidFill>
                  <a:schemeClr val="bg1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Muito obrigada! </a:t>
            </a:r>
          </a:p>
        </p:txBody>
      </p:sp>
    </p:spTree>
    <p:extLst>
      <p:ext uri="{BB962C8B-B14F-4D97-AF65-F5344CB8AC3E}">
        <p14:creationId xmlns:p14="http://schemas.microsoft.com/office/powerpoint/2010/main" val="366747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4">
            <a:extLst>
              <a:ext uri="{FF2B5EF4-FFF2-40B4-BE49-F238E27FC236}">
                <a16:creationId xmlns:a16="http://schemas.microsoft.com/office/drawing/2014/main" id="{80202DC1-8A49-4794-87CE-1CEBAB583DA6}"/>
              </a:ext>
            </a:extLst>
          </p:cNvPr>
          <p:cNvSpPr txBox="1">
            <a:spLocks/>
          </p:cNvSpPr>
          <p:nvPr/>
        </p:nvSpPr>
        <p:spPr>
          <a:xfrm>
            <a:off x="1276419" y="1319282"/>
            <a:ext cx="9230787" cy="42194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5400" spc="300" dirty="0">
                <a:solidFill>
                  <a:schemeClr val="bg1"/>
                </a:solidFill>
                <a:latin typeface="Arial Black" panose="020B0A04020102020204" pitchFamily="34" charset="0"/>
              </a:rPr>
              <a:t>Um Deus </a:t>
            </a:r>
            <a:r>
              <a:rPr lang="pt-BR" sz="6600" spc="300" dirty="0">
                <a:latin typeface="Arial Black" panose="020B0A04020102020204" pitchFamily="34" charset="0"/>
              </a:rPr>
              <a:t>ILIMITADAMENTE </a:t>
            </a:r>
            <a:r>
              <a:rPr lang="pt-BR" sz="5400" spc="300" dirty="0">
                <a:solidFill>
                  <a:schemeClr val="bg1"/>
                </a:solidFill>
                <a:latin typeface="Arial Black" panose="020B0A04020102020204" pitchFamily="34" charset="0"/>
              </a:rPr>
              <a:t>Criativo</a:t>
            </a:r>
          </a:p>
          <a:p>
            <a:pPr algn="ctr">
              <a:lnSpc>
                <a:spcPct val="100000"/>
              </a:lnSpc>
            </a:pPr>
            <a:br>
              <a:rPr lang="pt-BR" sz="3600" spc="30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pt-BR" sz="3600" spc="300" dirty="0">
                <a:solidFill>
                  <a:schemeClr val="bg1"/>
                </a:solidFill>
                <a:latin typeface="Arial Black" panose="020B0A04020102020204" pitchFamily="34" charset="0"/>
              </a:rPr>
              <a:t>Gênesis 1:26-28</a:t>
            </a:r>
          </a:p>
        </p:txBody>
      </p:sp>
    </p:spTree>
    <p:extLst>
      <p:ext uri="{BB962C8B-B14F-4D97-AF65-F5344CB8AC3E}">
        <p14:creationId xmlns:p14="http://schemas.microsoft.com/office/powerpoint/2010/main" val="4255283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E72C2D40-5003-46F8-9389-B3DD7336E7B1}"/>
              </a:ext>
            </a:extLst>
          </p:cNvPr>
          <p:cNvSpPr txBox="1">
            <a:spLocks/>
          </p:cNvSpPr>
          <p:nvPr/>
        </p:nvSpPr>
        <p:spPr>
          <a:xfrm>
            <a:off x="1276419" y="1319282"/>
            <a:ext cx="9230787" cy="42194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5400" spc="300" dirty="0">
                <a:solidFill>
                  <a:schemeClr val="bg1"/>
                </a:solidFill>
                <a:latin typeface="Arial Black" panose="020B0A04020102020204" pitchFamily="34" charset="0"/>
              </a:rPr>
              <a:t>A </a:t>
            </a:r>
            <a:r>
              <a:rPr lang="pt-BR" sz="5400" spc="300" dirty="0">
                <a:latin typeface="Arial Black" panose="020B0A04020102020204" pitchFamily="34" charset="0"/>
              </a:rPr>
              <a:t>DIVERSIDADE</a:t>
            </a:r>
            <a:r>
              <a:rPr lang="pt-BR" sz="5400" spc="300" dirty="0">
                <a:solidFill>
                  <a:schemeClr val="bg1"/>
                </a:solidFill>
                <a:latin typeface="Arial Black" panose="020B0A04020102020204" pitchFamily="34" charset="0"/>
              </a:rPr>
              <a:t> da criação</a:t>
            </a:r>
          </a:p>
          <a:p>
            <a:pPr algn="ctr">
              <a:lnSpc>
                <a:spcPct val="100000"/>
              </a:lnSpc>
            </a:pPr>
            <a:br>
              <a:rPr lang="pt-BR" sz="3600" spc="30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pt-BR" sz="3600" spc="300" dirty="0">
                <a:solidFill>
                  <a:schemeClr val="bg1"/>
                </a:solidFill>
                <a:latin typeface="Arial Black" panose="020B0A04020102020204" pitchFamily="34" charset="0"/>
              </a:rPr>
              <a:t>Salmo 104:24</a:t>
            </a:r>
          </a:p>
        </p:txBody>
      </p:sp>
    </p:spTree>
    <p:extLst>
      <p:ext uri="{BB962C8B-B14F-4D97-AF65-F5344CB8AC3E}">
        <p14:creationId xmlns:p14="http://schemas.microsoft.com/office/powerpoint/2010/main" val="1552128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AB0274-1C53-4E17-8813-BF35CD893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>
                <a:solidFill>
                  <a:schemeClr val="bg1"/>
                </a:solidFill>
                <a:latin typeface="Arial Black" panose="020B0A04020102020204" pitchFamily="34" charset="0"/>
              </a:rPr>
              <a:t>O que é liderança?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410260D-E132-4618-9CB0-7D5B986C3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pt-BR" dirty="0">
                <a:latin typeface="Arial Black" panose="020B0A04020102020204" pitchFamily="34" charset="0"/>
              </a:rPr>
              <a:t>A liderança pode ser resumida na habilidade de conduzir um grupo, e motivá-lo a colaborar de maneira voluntária. Um bom líder consegue despertar nas pessoas a vontade de fazer a diferença, valoriza seus talentos e competências; não lidera por imposição; frutifica; compartilha seu conhecimento e experiência; assume riscos e levanta novos líderes. </a:t>
            </a:r>
          </a:p>
          <a:p>
            <a:pPr algn="just"/>
            <a:endParaRPr lang="pt-BR" dirty="0">
              <a:latin typeface="Arial Black" panose="020B0A04020102020204" pitchFamily="34" charset="0"/>
              <a:hlinkClick r:id="rId2"/>
            </a:endParaRPr>
          </a:p>
        </p:txBody>
      </p:sp>
    </p:spTree>
    <p:extLst>
      <p:ext uri="{BB962C8B-B14F-4D97-AF65-F5344CB8AC3E}">
        <p14:creationId xmlns:p14="http://schemas.microsoft.com/office/powerpoint/2010/main" val="1982712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AB0274-1C53-4E17-8813-BF35CD893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62339"/>
          </a:xfrm>
        </p:spPr>
        <p:txBody>
          <a:bodyPr/>
          <a:lstStyle/>
          <a:p>
            <a:pPr algn="ctr"/>
            <a:r>
              <a:rPr lang="pt-BR" dirty="0">
                <a:solidFill>
                  <a:schemeClr val="bg1"/>
                </a:solidFill>
                <a:latin typeface="Arial Black" panose="020B0A04020102020204" pitchFamily="34" charset="0"/>
              </a:rPr>
              <a:t>O que é criatividade?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410260D-E132-4618-9CB0-7D5B986C33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056" y="663922"/>
            <a:ext cx="10515600" cy="435133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pt-BR" sz="1400" dirty="0">
                <a:latin typeface="Arial Black" panose="020B0A04020102020204" pitchFamily="34" charset="0"/>
              </a:rPr>
              <a:t>Algumas definições: </a:t>
            </a:r>
          </a:p>
          <a:p>
            <a:pPr algn="just">
              <a:lnSpc>
                <a:spcPct val="170000"/>
              </a:lnSpc>
            </a:pPr>
            <a:r>
              <a:rPr lang="pt-BR" sz="1400" dirty="0">
                <a:latin typeface="Arial Black" panose="020B0A04020102020204" pitchFamily="34" charset="0"/>
              </a:rPr>
              <a:t>Processo de mudança, de desenvolvimento, de evolução na organização da vida subjetiva;</a:t>
            </a:r>
          </a:p>
          <a:p>
            <a:pPr algn="just">
              <a:lnSpc>
                <a:spcPct val="170000"/>
              </a:lnSpc>
            </a:pPr>
            <a:r>
              <a:rPr lang="pt-BR" sz="1400" dirty="0">
                <a:latin typeface="Arial Black" panose="020B0A04020102020204" pitchFamily="34" charset="0"/>
              </a:rPr>
              <a:t>Manipular símbolos ou objetos externos para produzir um evento incomum para o indivíduo ou para o meio;</a:t>
            </a:r>
          </a:p>
          <a:p>
            <a:pPr algn="just">
              <a:lnSpc>
                <a:spcPct val="170000"/>
              </a:lnSpc>
            </a:pPr>
            <a:r>
              <a:rPr lang="pt-BR" sz="1400" dirty="0">
                <a:latin typeface="Arial Black" panose="020B0A04020102020204" pitchFamily="34" charset="0"/>
              </a:rPr>
              <a:t>O termo 'pensamento criativo' tem duas características fundamentais: é autônomo e é dirigido para a produção de uma nova forma;</a:t>
            </a:r>
          </a:p>
          <a:p>
            <a:pPr lvl="0" algn="just">
              <a:lnSpc>
                <a:spcPct val="170000"/>
              </a:lnSpc>
            </a:pPr>
            <a:r>
              <a:rPr lang="pt-BR" sz="1400" dirty="0">
                <a:latin typeface="Arial Black" panose="020B0A04020102020204" pitchFamily="34" charset="0"/>
              </a:rPr>
              <a:t>É o processo que resulta em um produto novo, que é aceito como útil, e/ou satisfatório por um número significativo de pessoas em algum ponto no tempo;</a:t>
            </a:r>
          </a:p>
          <a:p>
            <a:pPr lvl="0" algn="just">
              <a:lnSpc>
                <a:spcPct val="170000"/>
              </a:lnSpc>
            </a:pPr>
            <a:r>
              <a:rPr lang="pt-BR" sz="1400" dirty="0">
                <a:latin typeface="Arial Black" panose="020B0A04020102020204" pitchFamily="34" charset="0"/>
              </a:rPr>
              <a:t>Representa a emergência de algo único e original;</a:t>
            </a:r>
          </a:p>
          <a:p>
            <a:pPr lvl="0" algn="just">
              <a:lnSpc>
                <a:spcPct val="170000"/>
              </a:lnSpc>
            </a:pPr>
            <a:r>
              <a:rPr lang="pt-BR" sz="1400" dirty="0">
                <a:latin typeface="Arial Black" panose="020B0A04020102020204" pitchFamily="34" charset="0"/>
              </a:rPr>
              <a:t>É o processo de tornar-se sensível a problemas, deficiências, lacunas no conhecimento e desarmonia. É identificar a dificuldade, buscar soluções, formulando hipóteses a respeito das deficiências e testar e </a:t>
            </a:r>
            <a:r>
              <a:rPr lang="pt-BR" sz="1400" dirty="0" err="1">
                <a:latin typeface="Arial Black" panose="020B0A04020102020204" pitchFamily="34" charset="0"/>
              </a:rPr>
              <a:t>retestar</a:t>
            </a:r>
            <a:r>
              <a:rPr lang="pt-BR" sz="1400" dirty="0">
                <a:latin typeface="Arial Black" panose="020B0A04020102020204" pitchFamily="34" charset="0"/>
              </a:rPr>
              <a:t> estas hipóteses; finalmente, comunicando os resultados;</a:t>
            </a:r>
          </a:p>
          <a:p>
            <a:pPr lvl="0" algn="just">
              <a:lnSpc>
                <a:spcPct val="170000"/>
              </a:lnSpc>
            </a:pPr>
            <a:r>
              <a:rPr lang="pt-BR" sz="1400" dirty="0">
                <a:latin typeface="Arial Black" panose="020B0A04020102020204" pitchFamily="34" charset="0"/>
              </a:rPr>
              <a:t>Um produto ou resposta serão julgados como criativos na extensão em que são novos e apropriados, úteis e de valor para uma tarefa, consumo, serviço. </a:t>
            </a:r>
            <a:endParaRPr lang="pt-BR" sz="1400" dirty="0">
              <a:latin typeface="Arial Black" panose="020B0A040201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</p:spTree>
    <p:extLst>
      <p:ext uri="{BB962C8B-B14F-4D97-AF65-F5344CB8AC3E}">
        <p14:creationId xmlns:p14="http://schemas.microsoft.com/office/powerpoint/2010/main" val="804094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868F6E47-F8FF-4EE0-93A9-4CE11BBDECB5}"/>
              </a:ext>
            </a:extLst>
          </p:cNvPr>
          <p:cNvSpPr txBox="1">
            <a:spLocks/>
          </p:cNvSpPr>
          <p:nvPr/>
        </p:nvSpPr>
        <p:spPr>
          <a:xfrm>
            <a:off x="518604" y="3429000"/>
            <a:ext cx="10515600" cy="4569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70000"/>
              </a:lnSpc>
            </a:pPr>
            <a:br>
              <a:rPr lang="pt-BR" sz="7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7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TODO MUNDO É CRIATIVO?</a:t>
            </a:r>
            <a:br>
              <a:rPr lang="pt-BR" sz="7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sz="7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sz="7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pt-BR" sz="7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pt-BR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7902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86824F-5D9F-47BF-8F8E-A84289D51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08" y="192766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pt-BR" sz="6600" b="1" dirty="0">
                <a:solidFill>
                  <a:schemeClr val="bg1"/>
                </a:solidFill>
                <a:latin typeface="Arial Black" panose="020B0A04020102020204" pitchFamily="34" charset="0"/>
              </a:rPr>
              <a:t>Quais são as fronteiras da criatividade?</a:t>
            </a:r>
          </a:p>
        </p:txBody>
      </p:sp>
      <p:pic>
        <p:nvPicPr>
          <p:cNvPr id="5" name="Espaço Reservado para Conteúdo 4" descr="Uma imagem contendo chão, céu, ao ar livre, objeto&#10;&#10;Descrição gerada com muito alta confiança">
            <a:extLst>
              <a:ext uri="{FF2B5EF4-FFF2-40B4-BE49-F238E27FC236}">
                <a16:creationId xmlns:a16="http://schemas.microsoft.com/office/drawing/2014/main" id="{AAE9CE4D-6B56-4DE0-B4CA-F0D7725B11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4" r="21337"/>
          <a:stretch/>
        </p:blipFill>
        <p:spPr>
          <a:xfrm>
            <a:off x="1432089" y="2873101"/>
            <a:ext cx="3479276" cy="3235952"/>
          </a:xfrm>
        </p:spPr>
      </p:pic>
      <p:pic>
        <p:nvPicPr>
          <p:cNvPr id="7" name="Imagem 6" descr="Uma imagem contendo pessoa, ao ar livre, edifício, chão&#10;&#10;Descrição gerada com muito alta confiança">
            <a:extLst>
              <a:ext uri="{FF2B5EF4-FFF2-40B4-BE49-F238E27FC236}">
                <a16:creationId xmlns:a16="http://schemas.microsoft.com/office/drawing/2014/main" id="{3856EA93-7178-4FEB-B044-F29CDD4BC6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068" y="2922735"/>
            <a:ext cx="4148982" cy="3111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273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ítulo 6"/>
          <p:cNvSpPr>
            <a:spLocks noGrp="1"/>
          </p:cNvSpPr>
          <p:nvPr>
            <p:ph type="ctrTitle"/>
          </p:nvPr>
        </p:nvSpPr>
        <p:spPr>
          <a:xfrm>
            <a:off x="909289" y="625877"/>
            <a:ext cx="9930346" cy="71908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br>
              <a:rPr lang="pt-BR" sz="4400" b="1" spc="300" dirty="0">
                <a:solidFill>
                  <a:srgbClr val="FF7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BR" sz="4400" b="1" dirty="0">
                <a:solidFill>
                  <a:srgbClr val="FF7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Razão de existir</a:t>
            </a:r>
            <a:endParaRPr lang="pt-BR" sz="4400" b="1" spc="300" dirty="0">
              <a:solidFill>
                <a:srgbClr val="FF75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abic Typesetting" panose="03020402040406030203" pitchFamily="66" charset="-78"/>
            </a:endParaRPr>
          </a:p>
        </p:txBody>
      </p:sp>
      <p:sp>
        <p:nvSpPr>
          <p:cNvPr id="8" name="Subtítulo 7"/>
          <p:cNvSpPr>
            <a:spLocks noGrp="1"/>
          </p:cNvSpPr>
          <p:nvPr>
            <p:ph type="subTitle" idx="1"/>
          </p:nvPr>
        </p:nvSpPr>
        <p:spPr>
          <a:xfrm>
            <a:off x="909289" y="1955306"/>
            <a:ext cx="9752793" cy="2947387"/>
          </a:xfrm>
        </p:spPr>
        <p:txBody>
          <a:bodyPr>
            <a:noAutofit/>
          </a:bodyPr>
          <a:lstStyle/>
          <a:p>
            <a:pPr algn="just"/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Atuar estrategicamente para atrair e engajar pessoas a viverem como discípulos de Cristo, sendo úteis a sociedade, servindo a igreja local, manifestando o amor e a glória de Deus no Brasil e no mundo</a:t>
            </a:r>
          </a:p>
        </p:txBody>
      </p:sp>
    </p:spTree>
    <p:extLst>
      <p:ext uri="{BB962C8B-B14F-4D97-AF65-F5344CB8AC3E}">
        <p14:creationId xmlns:p14="http://schemas.microsoft.com/office/powerpoint/2010/main" val="232700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8353BE-832F-40C1-9BB1-5B9AD5AA9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6"/>
            <a:ext cx="10515600" cy="612059"/>
          </a:xfrm>
        </p:spPr>
        <p:txBody>
          <a:bodyPr>
            <a:normAutofit fontScale="90000"/>
          </a:bodyPr>
          <a:lstStyle/>
          <a:p>
            <a:pPr algn="ctr"/>
            <a:r>
              <a:rPr lang="pt-BR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Desafios:</a:t>
            </a:r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097C0A2-5952-4DE7-8E18-20C879CC8B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30315"/>
            <a:ext cx="10515600" cy="5851533"/>
          </a:xfrm>
        </p:spPr>
        <p:txBody>
          <a:bodyPr>
            <a:noAutofit/>
          </a:bodyPr>
          <a:lstStyle/>
          <a:p>
            <a:r>
              <a:rPr lang="pt-B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Ampliar o alcance de não cristãos </a:t>
            </a:r>
          </a:p>
          <a:p>
            <a:r>
              <a:rPr lang="pt-B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Criar planejamento com base no plano estratégico institucional</a:t>
            </a:r>
          </a:p>
          <a:p>
            <a:r>
              <a:rPr lang="pt-B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Propor ações para datas comemorativas e denominacionais</a:t>
            </a:r>
          </a:p>
          <a:p>
            <a:r>
              <a:rPr lang="pt-B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Promover as marcas prioritárias e suas ações</a:t>
            </a:r>
          </a:p>
          <a:p>
            <a:r>
              <a:rPr lang="pt-B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Analisar e cenários e acontecimentos sociais</a:t>
            </a:r>
          </a:p>
          <a:p>
            <a:r>
              <a:rPr lang="pt-B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Desenvolver estratégias para engajamento de membros, líderes e ministérios</a:t>
            </a:r>
          </a:p>
          <a:p>
            <a:r>
              <a:rPr lang="pt-B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Convergir e alinhar marcas prioritárias</a:t>
            </a:r>
          </a:p>
          <a:p>
            <a:r>
              <a:rPr lang="pt-B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Estabelecer critérios para padronização de atendimento e demandas</a:t>
            </a:r>
          </a:p>
          <a:p>
            <a:r>
              <a:rPr lang="pt-B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Aprimorar a performance dos canais, integração, interatividade, audiência, segmentação, produção de conteúdo, monitoramento</a:t>
            </a:r>
          </a:p>
          <a:p>
            <a:r>
              <a:rPr lang="pt-B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Revitalizar as marcas institucionais</a:t>
            </a:r>
          </a:p>
          <a:p>
            <a:r>
              <a:rPr lang="pt-B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Capacitar lideranças</a:t>
            </a:r>
          </a:p>
          <a:p>
            <a:r>
              <a:rPr lang="pt-B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Criar rede de servos comunicadores</a:t>
            </a:r>
          </a:p>
        </p:txBody>
      </p:sp>
    </p:spTree>
    <p:extLst>
      <p:ext uri="{BB962C8B-B14F-4D97-AF65-F5344CB8AC3E}">
        <p14:creationId xmlns:p14="http://schemas.microsoft.com/office/powerpoint/2010/main" val="247610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</TotalTime>
  <Words>202</Words>
  <Application>Microsoft Office PowerPoint</Application>
  <PresentationFormat>Widescreen</PresentationFormat>
  <Paragraphs>43</Paragraphs>
  <Slides>18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25" baseType="lpstr">
      <vt:lpstr>Arabic Typesetting</vt:lpstr>
      <vt:lpstr>Arial</vt:lpstr>
      <vt:lpstr>Arial Black</vt:lpstr>
      <vt:lpstr>Calibri</vt:lpstr>
      <vt:lpstr>Calibri Light</vt:lpstr>
      <vt:lpstr>Times New Roman</vt:lpstr>
      <vt:lpstr>Tema do Office</vt:lpstr>
      <vt:lpstr>LÍDERES de uma  igreja CRIATIVA  </vt:lpstr>
      <vt:lpstr>Apresentação do PowerPoint</vt:lpstr>
      <vt:lpstr>Apresentação do PowerPoint</vt:lpstr>
      <vt:lpstr>O que é liderança?</vt:lpstr>
      <vt:lpstr>O que é criatividade?</vt:lpstr>
      <vt:lpstr>Apresentação do PowerPoint</vt:lpstr>
      <vt:lpstr>Quais são as fronteiras da criatividade?</vt:lpstr>
      <vt:lpstr> Razão de existir</vt:lpstr>
      <vt:lpstr>Desafios: </vt:lpstr>
      <vt:lpstr>  DIRETRIZES:  ORAÇÃO IDENTIDADE INSPIRAÇÃO REFERÊNCIA        </vt:lpstr>
      <vt:lpstr>  FATORES:  BELEZA/ESTÉTICA PAIXÃO EXCELÊNCIA       </vt:lpstr>
      <vt:lpstr>Apresentação do PowerPoint</vt:lpstr>
      <vt:lpstr> A importância da Comunicação</vt:lpstr>
      <vt:lpstr>Apresentação do PowerPoint</vt:lpstr>
      <vt:lpstr>  PALAVRAS DE ORDEM:  LEGADO RESULTADOS VALORIZAÇÃO TREINAMENTO       </vt:lpstr>
      <vt:lpstr>  PROMOTORES DA VISÃO, AGENTES DO REINO!    CHAMADO PARA TODOS !        </vt:lpstr>
      <vt:lpstr>    COMECE PEQUENO, SONHE GRANDE! UTILIZE OS RECURSOS QUE TEM!     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IBA-40</dc:creator>
  <cp:lastModifiedBy>raquellimadsouza@outlook.com</cp:lastModifiedBy>
  <cp:revision>56</cp:revision>
  <dcterms:created xsi:type="dcterms:W3CDTF">2019-01-22T19:54:58Z</dcterms:created>
  <dcterms:modified xsi:type="dcterms:W3CDTF">2019-06-26T15:06:02Z</dcterms:modified>
</cp:coreProperties>
</file>